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5143500" cx="9144000"/>
  <p:notesSz cx="6858000" cy="9144000"/>
  <p:embeddedFontLst>
    <p:embeddedFont>
      <p:font typeface="Nunito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Nunito-regular.fntdata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Nuni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Nunito-boldItalic.fntdata"/><Relationship Id="rId30" Type="http://schemas.openxmlformats.org/officeDocument/2006/relationships/font" Target="fonts/Nunito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613d3edc5d_0_1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613d3edc5d_0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613d3edc5d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613d3edc5d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613d3edc5d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613d3edc5d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613d3edc5d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613d3edc5d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613d3edc5d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1613d3edc5d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613d3edc5d_0_2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1613d3edc5d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613d3edc5d_0_2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613d3edc5d_0_2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613d3edc5d_0_2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1613d3edc5d_0_2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613d3edc5d_0_2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613d3edc5d_0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613d3edc5d_0_2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1613d3edc5d_0_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613d3edc5d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613d3edc5d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613d3edc5d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1613d3edc5d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613d3edc5d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1613d3edc5d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1613d3edc5d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1613d3edc5d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613d3edc5d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613d3edc5d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613d3edc5d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613d3edc5d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613d3edc5d_0_1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613d3edc5d_0_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613d3edc5d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613d3edc5d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613d3edc5d_0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613d3edc5d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613d3edc5d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613d3edc5d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613d3edc5d_0_1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613d3edc5d_0_1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b="1"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b="1"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b="1"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b="1"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b="1"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b="1"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b="1"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b="1"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b="1" sz="38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accent3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819125" y="523775"/>
            <a:ext cx="7505700" cy="109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b="1" sz="27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819125" y="1706725"/>
            <a:ext cx="7505700" cy="28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accent3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accent3"/>
        </a:soli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6" name="Google Shape;36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7" name="Google Shape;37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b="1"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accent3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5" name="Google Shape;45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3"/>
        </a:solid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ctrTitle"/>
          </p:nvPr>
        </p:nvSpPr>
        <p:spPr>
          <a:xfrm>
            <a:off x="856200" y="1273875"/>
            <a:ext cx="7431600" cy="153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The Secrets of Arbitrage for Making Money Online and Offline</a:t>
            </a:r>
            <a:endParaRPr b="1"/>
          </a:p>
        </p:txBody>
      </p:sp>
      <p:sp>
        <p:nvSpPr>
          <p:cNvPr id="64" name="Google Shape;64;p13"/>
          <p:cNvSpPr txBox="1"/>
          <p:nvPr>
            <p:ph idx="1" type="subTitle"/>
          </p:nvPr>
        </p:nvSpPr>
        <p:spPr>
          <a:xfrm>
            <a:off x="1391100" y="2938425"/>
            <a:ext cx="6361800" cy="93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Arbitrage is a lucrative and often overlooked investment strategy. It can be a great way to make money when the markets are volatile and to take advantage of price discrepancies between different markets.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/>
          <p:cNvSpPr txBox="1"/>
          <p:nvPr>
            <p:ph type="title"/>
          </p:nvPr>
        </p:nvSpPr>
        <p:spPr>
          <a:xfrm>
            <a:off x="819125" y="523775"/>
            <a:ext cx="7505700" cy="109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T</a:t>
            </a:r>
            <a:r>
              <a:rPr lang="en" sz="3200"/>
              <a:t>he best methods for hedging arbitrage risks</a:t>
            </a:r>
            <a:endParaRPr sz="3200"/>
          </a:p>
        </p:txBody>
      </p:sp>
      <p:sp>
        <p:nvSpPr>
          <p:cNvPr id="120" name="Google Shape;120;p22"/>
          <p:cNvSpPr txBox="1"/>
          <p:nvPr>
            <p:ph idx="1" type="body"/>
          </p:nvPr>
        </p:nvSpPr>
        <p:spPr>
          <a:xfrm>
            <a:off x="819125" y="1706725"/>
            <a:ext cx="7505700" cy="28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Fu</a:t>
            </a:r>
            <a:r>
              <a:rPr lang="en"/>
              <a:t>tures arbitrage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Option arbitrage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Cross-section arbitrage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3"/>
          <p:cNvSpPr txBox="1"/>
          <p:nvPr>
            <p:ph type="title"/>
          </p:nvPr>
        </p:nvSpPr>
        <p:spPr>
          <a:xfrm>
            <a:off x="819125" y="523775"/>
            <a:ext cx="7505700" cy="109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T</a:t>
            </a:r>
            <a:r>
              <a:rPr lang="en" sz="3300"/>
              <a:t>he long-term prospects for arbitrage opportunities</a:t>
            </a:r>
            <a:endParaRPr sz="3300"/>
          </a:p>
        </p:txBody>
      </p:sp>
      <p:sp>
        <p:nvSpPr>
          <p:cNvPr id="126" name="Google Shape;126;p23"/>
          <p:cNvSpPr txBox="1"/>
          <p:nvPr>
            <p:ph idx="1" type="body"/>
          </p:nvPr>
        </p:nvSpPr>
        <p:spPr>
          <a:xfrm>
            <a:off x="819125" y="1762525"/>
            <a:ext cx="7505700" cy="28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/>
              <a:t>The market is never stable </a:t>
            </a: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/>
              <a:t>Arbitrage opportunities usually depend on small differences between two markets</a:t>
            </a: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/>
              <a:t>Arbitrage opportunities are usually short-term in nature</a:t>
            </a: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/>
              <a:t>Arbitrage opportunities can be difficult to find</a:t>
            </a: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/>
              <a:t>Arbitrage opportunities can be risky </a:t>
            </a: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/>
              <a:t>Arbitrage opportunities are often time-sensitive </a:t>
            </a: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/>
              <a:t>Arbitrage opportunities can be difficult to execute</a:t>
            </a: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/>
              <a:t>Arbitrage opportunities can be difficult to track</a:t>
            </a: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/>
              <a:t>Arbitrage opportunities can be difficult to understand</a:t>
            </a: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/>
              <a:t>Arbitrage opportunities can be difficult to exploit 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4"/>
          <p:cNvSpPr txBox="1"/>
          <p:nvPr>
            <p:ph type="title"/>
          </p:nvPr>
        </p:nvSpPr>
        <p:spPr>
          <a:xfrm>
            <a:off x="819125" y="523775"/>
            <a:ext cx="7505700" cy="109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</a:t>
            </a:r>
            <a:r>
              <a:rPr lang="en" sz="3000"/>
              <a:t>he investment requirements associated with arbitrage opportunities</a:t>
            </a:r>
            <a:endParaRPr sz="3000"/>
          </a:p>
        </p:txBody>
      </p:sp>
      <p:sp>
        <p:nvSpPr>
          <p:cNvPr id="132" name="Google Shape;132;p24"/>
          <p:cNvSpPr txBox="1"/>
          <p:nvPr>
            <p:ph idx="1" type="body"/>
          </p:nvPr>
        </p:nvSpPr>
        <p:spPr>
          <a:xfrm>
            <a:off x="819125" y="1706725"/>
            <a:ext cx="7505700" cy="28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When </a:t>
            </a:r>
            <a:r>
              <a:rPr lang="en"/>
              <a:t>trading stocks…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When trading bonds…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When trading currencies…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5"/>
          <p:cNvSpPr txBox="1"/>
          <p:nvPr>
            <p:ph type="title"/>
          </p:nvPr>
        </p:nvSpPr>
        <p:spPr>
          <a:xfrm>
            <a:off x="819125" y="523775"/>
            <a:ext cx="7505700" cy="109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/>
              <a:t>The</a:t>
            </a:r>
            <a:r>
              <a:rPr lang="en" sz="2900"/>
              <a:t> factors used to determine whether an arbitrage opportunity is worth pursuing</a:t>
            </a:r>
            <a:endParaRPr sz="2900"/>
          </a:p>
        </p:txBody>
      </p:sp>
      <p:sp>
        <p:nvSpPr>
          <p:cNvPr id="138" name="Google Shape;138;p25"/>
          <p:cNvSpPr txBox="1"/>
          <p:nvPr>
            <p:ph idx="1" type="body"/>
          </p:nvPr>
        </p:nvSpPr>
        <p:spPr>
          <a:xfrm>
            <a:off x="819125" y="1706725"/>
            <a:ext cx="7505700" cy="28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Looking</a:t>
            </a:r>
            <a:r>
              <a:rPr lang="en"/>
              <a:t> at the price difference daily, weekly, or monthly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The likelihood of successful execution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The risk associated with an arbitrage investment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6"/>
          <p:cNvSpPr txBox="1"/>
          <p:nvPr>
            <p:ph type="title"/>
          </p:nvPr>
        </p:nvSpPr>
        <p:spPr>
          <a:xfrm>
            <a:off x="819125" y="523775"/>
            <a:ext cx="7505700" cy="109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How do you determine the value of an individual company or asset?</a:t>
            </a:r>
            <a:endParaRPr sz="3000"/>
          </a:p>
        </p:txBody>
      </p:sp>
      <p:sp>
        <p:nvSpPr>
          <p:cNvPr id="144" name="Google Shape;144;p26"/>
          <p:cNvSpPr txBox="1"/>
          <p:nvPr>
            <p:ph idx="1" type="body"/>
          </p:nvPr>
        </p:nvSpPr>
        <p:spPr>
          <a:xfrm>
            <a:off x="819125" y="1706725"/>
            <a:ext cx="7505700" cy="28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I</a:t>
            </a:r>
            <a:r>
              <a:rPr lang="en"/>
              <a:t>ndustry</a:t>
            </a:r>
            <a:br>
              <a:rPr lang="en"/>
            </a:b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Profitability</a:t>
            </a:r>
            <a:br>
              <a:rPr lang="en"/>
            </a:b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Management</a:t>
            </a:r>
            <a:br>
              <a:rPr lang="en"/>
            </a:b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Future cash flow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7"/>
          <p:cNvSpPr txBox="1"/>
          <p:nvPr>
            <p:ph type="title"/>
          </p:nvPr>
        </p:nvSpPr>
        <p:spPr>
          <a:xfrm>
            <a:off x="933000" y="1315850"/>
            <a:ext cx="72780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chemeClr val="dk1"/>
                </a:solidFill>
              </a:rPr>
              <a:t>How do you assess whether an arbitrage opportunity is real or fake?</a:t>
            </a:r>
            <a:endParaRPr b="1" sz="3500">
              <a:solidFill>
                <a:schemeClr val="dk1"/>
              </a:solidFill>
            </a:endParaRPr>
          </a:p>
        </p:txBody>
      </p:sp>
      <p:sp>
        <p:nvSpPr>
          <p:cNvPr id="150" name="Google Shape;150;p27"/>
          <p:cNvSpPr txBox="1"/>
          <p:nvPr>
            <p:ph idx="1" type="body"/>
          </p:nvPr>
        </p:nvSpPr>
        <p:spPr>
          <a:xfrm>
            <a:off x="1385850" y="26955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The most important thing to remember is always to exercise caution when trading because there is always the risk of losing your money.</a:t>
            </a:r>
            <a:endParaRPr sz="15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8"/>
          <p:cNvSpPr txBox="1"/>
          <p:nvPr>
            <p:ph type="title"/>
          </p:nvPr>
        </p:nvSpPr>
        <p:spPr>
          <a:xfrm>
            <a:off x="819125" y="523775"/>
            <a:ext cx="7505700" cy="109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How do you determine whether an arbitrage opportunity is profitable?</a:t>
            </a:r>
            <a:endParaRPr sz="3000"/>
          </a:p>
        </p:txBody>
      </p:sp>
      <p:sp>
        <p:nvSpPr>
          <p:cNvPr id="156" name="Google Shape;156;p28"/>
          <p:cNvSpPr txBox="1"/>
          <p:nvPr>
            <p:ph idx="1" type="body"/>
          </p:nvPr>
        </p:nvSpPr>
        <p:spPr>
          <a:xfrm>
            <a:off x="819125" y="1706725"/>
            <a:ext cx="7505700" cy="28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Assess the risk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Make sure that the correct conditions are in place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T</a:t>
            </a:r>
            <a:r>
              <a:rPr lang="en"/>
              <a:t>ake advantage of market inefficiencies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9"/>
          <p:cNvSpPr txBox="1"/>
          <p:nvPr>
            <p:ph type="title"/>
          </p:nvPr>
        </p:nvSpPr>
        <p:spPr>
          <a:xfrm>
            <a:off x="819125" y="523775"/>
            <a:ext cx="7505700" cy="109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What do you do if you find an arbitrage opportunity that is not profitable?</a:t>
            </a:r>
            <a:endParaRPr sz="3000"/>
          </a:p>
        </p:txBody>
      </p:sp>
      <p:sp>
        <p:nvSpPr>
          <p:cNvPr id="162" name="Google Shape;162;p29"/>
          <p:cNvSpPr txBox="1"/>
          <p:nvPr>
            <p:ph idx="1" type="body"/>
          </p:nvPr>
        </p:nvSpPr>
        <p:spPr>
          <a:xfrm>
            <a:off x="819125" y="1706725"/>
            <a:ext cx="7505700" cy="28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Look for markets where there is a large discrepancy in prices</a:t>
            </a:r>
            <a:br>
              <a:rPr lang="en"/>
            </a:b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Check the historical data to see if the market has ever been wrong before</a:t>
            </a:r>
            <a:br>
              <a:rPr lang="en"/>
            </a:b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Look for markets that are relatively liquid</a:t>
            </a:r>
            <a:br>
              <a:rPr lang="en"/>
            </a:b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Consider the risks involved in the arbitrage opportunity</a:t>
            </a:r>
            <a:br>
              <a:rPr lang="en"/>
            </a:b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Communicate with other arbitrageurs to get their opinion on the opportunity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0"/>
          <p:cNvSpPr txBox="1"/>
          <p:nvPr>
            <p:ph type="title"/>
          </p:nvPr>
        </p:nvSpPr>
        <p:spPr>
          <a:xfrm>
            <a:off x="819125" y="523775"/>
            <a:ext cx="7505700" cy="109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630"/>
              <a:t>T</a:t>
            </a:r>
            <a:r>
              <a:rPr lang="en" sz="2630"/>
              <a:t>echniques to monitor arbitrage opportunities to ensure making the most informed decisions</a:t>
            </a:r>
            <a:endParaRPr sz="2630"/>
          </a:p>
        </p:txBody>
      </p:sp>
      <p:sp>
        <p:nvSpPr>
          <p:cNvPr id="168" name="Google Shape;168;p30"/>
          <p:cNvSpPr txBox="1"/>
          <p:nvPr>
            <p:ph idx="1" type="body"/>
          </p:nvPr>
        </p:nvSpPr>
        <p:spPr>
          <a:xfrm>
            <a:off x="819125" y="1706725"/>
            <a:ext cx="7505700" cy="28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/>
              <a:t>Research the market conditions</a:t>
            </a:r>
            <a:br>
              <a:rPr lang="en"/>
            </a:b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/>
              <a:t>Analyze price movements</a:t>
            </a:r>
            <a:br>
              <a:rPr lang="en"/>
            </a:b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/>
              <a:t>Check for more arbitrage opportunities</a:t>
            </a:r>
            <a:br>
              <a:rPr lang="en"/>
            </a:b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/>
              <a:t>Trade proactively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/>
          <p:nvPr>
            <p:ph type="title"/>
          </p:nvPr>
        </p:nvSpPr>
        <p:spPr>
          <a:xfrm>
            <a:off x="819125" y="523775"/>
            <a:ext cx="7505700" cy="109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How can you determine the appropriate size for an arbitrage portfolio?</a:t>
            </a:r>
            <a:endParaRPr sz="3000"/>
          </a:p>
        </p:txBody>
      </p:sp>
      <p:sp>
        <p:nvSpPr>
          <p:cNvPr id="174" name="Google Shape;174;p31"/>
          <p:cNvSpPr txBox="1"/>
          <p:nvPr>
            <p:ph idx="1" type="body"/>
          </p:nvPr>
        </p:nvSpPr>
        <p:spPr>
          <a:xfrm>
            <a:off x="819125" y="1706725"/>
            <a:ext cx="7505700" cy="28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E</a:t>
            </a:r>
            <a:r>
              <a:rPr lang="en"/>
              <a:t>xpected return</a:t>
            </a:r>
            <a:br>
              <a:rPr lang="en"/>
            </a:b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Risk factor</a:t>
            </a:r>
            <a:br>
              <a:rPr lang="en"/>
            </a:b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The time required to exploit the opportunity</a:t>
            </a:r>
            <a:br>
              <a:rPr lang="en"/>
            </a:b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The capital required to execute the arbitrage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933000" y="1315850"/>
            <a:ext cx="72780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chemeClr val="dk1"/>
                </a:solidFill>
              </a:rPr>
              <a:t>What is an arbitrage opportunity?</a:t>
            </a:r>
            <a:endParaRPr b="1" sz="3500">
              <a:solidFill>
                <a:schemeClr val="dk1"/>
              </a:solidFill>
            </a:endParaRPr>
          </a:p>
        </p:txBody>
      </p:sp>
      <p:sp>
        <p:nvSpPr>
          <p:cNvPr id="70" name="Google Shape;70;p14"/>
          <p:cNvSpPr txBox="1"/>
          <p:nvPr>
            <p:ph idx="1" type="body"/>
          </p:nvPr>
        </p:nvSpPr>
        <p:spPr>
          <a:xfrm>
            <a:off x="1385850" y="26955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Arbitrage opportunities are opportunities to take advantage of discrepancies in pricing between two or more markets.</a:t>
            </a:r>
            <a:endParaRPr sz="15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2"/>
          <p:cNvSpPr txBox="1"/>
          <p:nvPr>
            <p:ph type="title"/>
          </p:nvPr>
        </p:nvSpPr>
        <p:spPr>
          <a:xfrm>
            <a:off x="819125" y="523775"/>
            <a:ext cx="7505700" cy="109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/>
              <a:t>How do you calculate your losses and profits on arbitrage opportunities?</a:t>
            </a:r>
            <a:endParaRPr sz="2900"/>
          </a:p>
        </p:txBody>
      </p:sp>
      <p:sp>
        <p:nvSpPr>
          <p:cNvPr id="180" name="Google Shape;180;p32"/>
          <p:cNvSpPr txBox="1"/>
          <p:nvPr>
            <p:ph idx="1" type="body"/>
          </p:nvPr>
        </p:nvSpPr>
        <p:spPr>
          <a:xfrm>
            <a:off x="819125" y="1706725"/>
            <a:ext cx="7505700" cy="28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/>
              <a:t>The price at which you bought the asset(s) and sold them.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SzPts val="1500"/>
              <a:buAutoNum type="arabicPeriod"/>
            </a:pPr>
            <a:r>
              <a:rPr lang="en"/>
              <a:t>The price at which you bought the asset(s) back.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SzPts val="1500"/>
              <a:buAutoNum type="arabicPeriod"/>
            </a:pPr>
            <a:r>
              <a:rPr lang="en"/>
              <a:t>The difference between the two prices.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3"/>
          <p:cNvSpPr txBox="1"/>
          <p:nvPr>
            <p:ph type="title"/>
          </p:nvPr>
        </p:nvSpPr>
        <p:spPr>
          <a:xfrm>
            <a:off x="819125" y="523775"/>
            <a:ext cx="7505700" cy="109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S</a:t>
            </a:r>
            <a:r>
              <a:rPr lang="en" sz="3000"/>
              <a:t>trategies to use to stay ahead of the competition in arbitrage</a:t>
            </a:r>
            <a:endParaRPr sz="3000"/>
          </a:p>
        </p:txBody>
      </p:sp>
      <p:sp>
        <p:nvSpPr>
          <p:cNvPr id="186" name="Google Shape;186;p33"/>
          <p:cNvSpPr txBox="1"/>
          <p:nvPr>
            <p:ph idx="1" type="body"/>
          </p:nvPr>
        </p:nvSpPr>
        <p:spPr>
          <a:xfrm>
            <a:off x="819125" y="1706725"/>
            <a:ext cx="7505700" cy="28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C</a:t>
            </a:r>
            <a:r>
              <a:rPr lang="en"/>
              <a:t>onstantly scan the markets for arbitrage opportunities</a:t>
            </a:r>
            <a:br>
              <a:rPr lang="en"/>
            </a:b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Use arbitrage baskets</a:t>
            </a:r>
            <a:br>
              <a:rPr lang="en"/>
            </a:b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Trend-following</a:t>
            </a:r>
            <a:br>
              <a:rPr lang="en"/>
            </a:b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Use limit orders</a:t>
            </a:r>
            <a:br>
              <a:rPr lang="en"/>
            </a:b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Position-taking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4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While arbitrage opportunities may be fleeting, arbitrageurs believe that the potential for additional arbitrage opportunities exists and will continue to exist in the future.</a:t>
            </a:r>
            <a:endParaRPr sz="2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>
            <a:off x="819125" y="523775"/>
            <a:ext cx="7505700" cy="109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The arbitrage opportunities across different markets</a:t>
            </a:r>
            <a:endParaRPr sz="3000"/>
          </a:p>
        </p:txBody>
      </p:sp>
      <p:sp>
        <p:nvSpPr>
          <p:cNvPr id="76" name="Google Shape;76;p15"/>
          <p:cNvSpPr txBox="1"/>
          <p:nvPr>
            <p:ph idx="1" type="body"/>
          </p:nvPr>
        </p:nvSpPr>
        <p:spPr>
          <a:xfrm>
            <a:off x="819125" y="1706725"/>
            <a:ext cx="7505700" cy="303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</a:t>
            </a:r>
            <a:r>
              <a:rPr lang="en" sz="1400"/>
              <a:t>tock market</a:t>
            </a:r>
            <a:endParaRPr sz="14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Commodities</a:t>
            </a:r>
            <a:endParaRPr sz="14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Forex</a:t>
            </a:r>
            <a:endParaRPr sz="14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Bond market</a:t>
            </a:r>
            <a:endParaRPr sz="1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819125" y="523775"/>
            <a:ext cx="7505700" cy="109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</a:t>
            </a:r>
            <a:r>
              <a:rPr lang="en" sz="3000"/>
              <a:t>he benefits of arbitrage</a:t>
            </a:r>
            <a:endParaRPr sz="3000"/>
          </a:p>
        </p:txBody>
      </p:sp>
      <p:sp>
        <p:nvSpPr>
          <p:cNvPr id="82" name="Google Shape;82;p16"/>
          <p:cNvSpPr txBox="1"/>
          <p:nvPr>
            <p:ph idx="1" type="body"/>
          </p:nvPr>
        </p:nvSpPr>
        <p:spPr>
          <a:xfrm>
            <a:off x="819125" y="1706725"/>
            <a:ext cx="7505700" cy="28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R</a:t>
            </a:r>
            <a:r>
              <a:rPr lang="en" sz="1500"/>
              <a:t>isk diversification</a:t>
            </a:r>
            <a:endParaRPr sz="15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Arbitrage has a positive impact on the markets in which it occurs</a:t>
            </a:r>
            <a:endParaRPr sz="15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Arbitrage can offer a low-cost way to invest</a:t>
            </a:r>
            <a:endParaRPr sz="15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>
            <a:off x="819125" y="523775"/>
            <a:ext cx="7505700" cy="109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</a:t>
            </a:r>
            <a:r>
              <a:rPr lang="en" sz="3000"/>
              <a:t>he risks associated with pursuing arbitrage opportunities</a:t>
            </a:r>
            <a:endParaRPr sz="3000"/>
          </a:p>
        </p:txBody>
      </p:sp>
      <p:sp>
        <p:nvSpPr>
          <p:cNvPr id="88" name="Google Shape;88;p17"/>
          <p:cNvSpPr txBox="1"/>
          <p:nvPr>
            <p:ph idx="1" type="body"/>
          </p:nvPr>
        </p:nvSpPr>
        <p:spPr>
          <a:xfrm>
            <a:off x="819125" y="1706725"/>
            <a:ext cx="7505700" cy="28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/>
              <a:t>M</a:t>
            </a:r>
            <a:r>
              <a:rPr lang="en"/>
              <a:t>arket risk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SzPts val="1500"/>
              <a:buAutoNum type="arabicPeriod"/>
            </a:pPr>
            <a:r>
              <a:rPr lang="en"/>
              <a:t>Time risk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SzPts val="1500"/>
              <a:buAutoNum type="arabicPeriod"/>
            </a:pPr>
            <a:r>
              <a:rPr lang="en"/>
              <a:t>Liquidity risk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title"/>
          </p:nvPr>
        </p:nvSpPr>
        <p:spPr>
          <a:xfrm>
            <a:off x="819125" y="523775"/>
            <a:ext cx="7505700" cy="109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T</a:t>
            </a:r>
            <a:r>
              <a:rPr lang="en" sz="3100"/>
              <a:t>he biggest challenges when arbitrating assets</a:t>
            </a:r>
            <a:endParaRPr sz="3100"/>
          </a:p>
        </p:txBody>
      </p:sp>
      <p:sp>
        <p:nvSpPr>
          <p:cNvPr id="94" name="Google Shape;94;p18"/>
          <p:cNvSpPr txBox="1"/>
          <p:nvPr>
            <p:ph idx="1" type="body"/>
          </p:nvPr>
        </p:nvSpPr>
        <p:spPr>
          <a:xfrm>
            <a:off x="819125" y="1706725"/>
            <a:ext cx="7505700" cy="28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I</a:t>
            </a:r>
            <a:r>
              <a:rPr lang="en"/>
              <a:t>dentifying good opportunities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Knowing when to pull the trigger on an investment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Withstanding volatility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>
            <p:ph type="title"/>
          </p:nvPr>
        </p:nvSpPr>
        <p:spPr>
          <a:xfrm>
            <a:off x="819125" y="523775"/>
            <a:ext cx="7505700" cy="109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</a:t>
            </a:r>
            <a:r>
              <a:rPr lang="en" sz="3000"/>
              <a:t>he most common mistakes that arbitrageurs make</a:t>
            </a:r>
            <a:endParaRPr sz="3000"/>
          </a:p>
        </p:txBody>
      </p:sp>
      <p:sp>
        <p:nvSpPr>
          <p:cNvPr id="100" name="Google Shape;100;p19"/>
          <p:cNvSpPr txBox="1"/>
          <p:nvPr>
            <p:ph idx="1" type="body"/>
          </p:nvPr>
        </p:nvSpPr>
        <p:spPr>
          <a:xfrm>
            <a:off x="819125" y="1706725"/>
            <a:ext cx="7505700" cy="28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O</a:t>
            </a:r>
            <a:r>
              <a:rPr lang="en"/>
              <a:t>verreacting to news events</a:t>
            </a:r>
            <a:br>
              <a:rPr lang="en"/>
            </a:b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Trading on emotion rather than facts</a:t>
            </a:r>
            <a:br>
              <a:rPr lang="en"/>
            </a:b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Trading too much</a:t>
            </a:r>
            <a:br>
              <a:rPr lang="en"/>
            </a:b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Not diversifying their portfolios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>
            <p:ph type="title"/>
          </p:nvPr>
        </p:nvSpPr>
        <p:spPr>
          <a:xfrm>
            <a:off x="819125" y="523775"/>
            <a:ext cx="7505700" cy="109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</a:t>
            </a:r>
            <a:r>
              <a:rPr lang="en" sz="3000"/>
              <a:t>he best strategies to arbitrage successfully</a:t>
            </a:r>
            <a:endParaRPr sz="3000"/>
          </a:p>
        </p:txBody>
      </p:sp>
      <p:sp>
        <p:nvSpPr>
          <p:cNvPr id="106" name="Google Shape;106;p20"/>
          <p:cNvSpPr txBox="1"/>
          <p:nvPr>
            <p:ph idx="1" type="body"/>
          </p:nvPr>
        </p:nvSpPr>
        <p:spPr>
          <a:xfrm>
            <a:off x="819125" y="1706725"/>
            <a:ext cx="7505700" cy="28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Market making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A</a:t>
            </a:r>
            <a:r>
              <a:rPr lang="en"/>
              <a:t>rbitrage buying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Arbitrage selling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 txBox="1"/>
          <p:nvPr>
            <p:ph type="title"/>
          </p:nvPr>
        </p:nvSpPr>
        <p:spPr>
          <a:xfrm>
            <a:off x="819150" y="54797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What are some of the tools to use to arbitrage?</a:t>
            </a:r>
            <a:endParaRPr sz="3000"/>
          </a:p>
        </p:txBody>
      </p:sp>
      <p:sp>
        <p:nvSpPr>
          <p:cNvPr id="112" name="Google Shape;112;p21"/>
          <p:cNvSpPr txBox="1"/>
          <p:nvPr>
            <p:ph idx="2" type="body"/>
          </p:nvPr>
        </p:nvSpPr>
        <p:spPr>
          <a:xfrm>
            <a:off x="3375450" y="2094450"/>
            <a:ext cx="23931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500"/>
              <a:t>Technical </a:t>
            </a:r>
            <a:r>
              <a:rPr b="1" i="1" lang="en" sz="1500"/>
              <a:t>Tools</a:t>
            </a:r>
            <a:endParaRPr b="1" i="1" sz="1500"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Technical analysis</a:t>
            </a:r>
            <a:endParaRPr/>
          </a:p>
        </p:txBody>
      </p:sp>
      <p:sp>
        <p:nvSpPr>
          <p:cNvPr id="113" name="Google Shape;113;p21"/>
          <p:cNvSpPr txBox="1"/>
          <p:nvPr>
            <p:ph idx="2" type="body"/>
          </p:nvPr>
        </p:nvSpPr>
        <p:spPr>
          <a:xfrm>
            <a:off x="663400" y="2094450"/>
            <a:ext cx="2393100" cy="90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500"/>
              <a:t>Financial Tools</a:t>
            </a:r>
            <a:endParaRPr b="1" i="1" sz="1500"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Options and futures</a:t>
            </a:r>
            <a:endParaRPr/>
          </a:p>
        </p:txBody>
      </p:sp>
      <p:sp>
        <p:nvSpPr>
          <p:cNvPr id="114" name="Google Shape;114;p21"/>
          <p:cNvSpPr txBox="1"/>
          <p:nvPr>
            <p:ph idx="2" type="body"/>
          </p:nvPr>
        </p:nvSpPr>
        <p:spPr>
          <a:xfrm>
            <a:off x="6087500" y="2094450"/>
            <a:ext cx="23931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500"/>
              <a:t>Human </a:t>
            </a:r>
            <a:r>
              <a:rPr b="1" i="1" lang="en" sz="1500"/>
              <a:t>Tools</a:t>
            </a:r>
            <a:endParaRPr b="1" i="1" sz="1500"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Social media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